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8" r:id="rId3"/>
    <p:sldId id="266" r:id="rId4"/>
    <p:sldId id="284" r:id="rId5"/>
    <p:sldId id="307" r:id="rId6"/>
    <p:sldId id="309" r:id="rId7"/>
    <p:sldId id="265" r:id="rId8"/>
    <p:sldId id="268" r:id="rId9"/>
    <p:sldId id="271" r:id="rId10"/>
    <p:sldId id="272" r:id="rId11"/>
    <p:sldId id="273" r:id="rId12"/>
    <p:sldId id="274" r:id="rId13"/>
    <p:sldId id="275" r:id="rId14"/>
    <p:sldId id="276" r:id="rId15"/>
    <p:sldId id="279" r:id="rId16"/>
    <p:sldId id="280" r:id="rId17"/>
    <p:sldId id="281" r:id="rId18"/>
    <p:sldId id="282" r:id="rId19"/>
    <p:sldId id="283" r:id="rId20"/>
    <p:sldId id="286" r:id="rId21"/>
    <p:sldId id="290" r:id="rId22"/>
    <p:sldId id="291" r:id="rId23"/>
    <p:sldId id="292" r:id="rId24"/>
    <p:sldId id="295" r:id="rId25"/>
    <p:sldId id="296" r:id="rId26"/>
    <p:sldId id="297" r:id="rId27"/>
    <p:sldId id="299" r:id="rId28"/>
    <p:sldId id="301" r:id="rId29"/>
    <p:sldId id="300" r:id="rId30"/>
    <p:sldId id="26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364333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профессиональный стандарт «Педагог»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Трудовая функция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800" dirty="0" smtClean="0"/>
          </a:p>
          <a:p>
            <a:r>
              <a:rPr lang="ru-RU" sz="4800" dirty="0" smtClean="0"/>
              <a:t>Трудовые действия</a:t>
            </a:r>
          </a:p>
          <a:p>
            <a:r>
              <a:rPr lang="ru-RU" sz="4800" dirty="0" smtClean="0"/>
              <a:t>Необходимые умения</a:t>
            </a:r>
          </a:p>
          <a:p>
            <a:r>
              <a:rPr lang="ru-RU" sz="4800" dirty="0" smtClean="0"/>
              <a:t>Необходимые знания</a:t>
            </a:r>
            <a:endParaRPr lang="ru-RU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Трудовые действия:</a:t>
            </a:r>
          </a:p>
          <a:p>
            <a:pPr algn="just"/>
            <a:r>
              <a:rPr lang="ru-RU" dirty="0" smtClean="0"/>
              <a:t>Разработка и реализация программ учебных дисциплин в рамках основной общеобразовательной программы;</a:t>
            </a:r>
          </a:p>
          <a:p>
            <a:pPr algn="just"/>
            <a:r>
              <a:rPr lang="ru-RU" dirty="0" smtClean="0"/>
              <a:t>Осуществление профессиональной деятельности в соответствии с требованиями ФГОС дошкольного, начального общего, основного общего, среднего общего образования</a:t>
            </a:r>
          </a:p>
          <a:p>
            <a:pPr algn="just"/>
            <a:r>
              <a:rPr lang="ru-RU" dirty="0" smtClean="0"/>
              <a:t>Планирование и проведение учебных занятий</a:t>
            </a:r>
          </a:p>
          <a:p>
            <a:pPr algn="just"/>
            <a:r>
              <a:rPr lang="ru-RU" dirty="0" smtClean="0"/>
              <a:t>Систематический  анализ эффективности учебных занятий и подходов к обучению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Необходимые умения:</a:t>
            </a:r>
          </a:p>
          <a:p>
            <a:pPr algn="just"/>
            <a:r>
              <a:rPr lang="ru-RU" dirty="0" smtClean="0"/>
              <a:t>Владеть формами и методами обучения, в том числе выходящими за рамки учебных занятий: проектная деятельность, лабораторные эксперименты, полевая практика и т.п.</a:t>
            </a:r>
          </a:p>
          <a:p>
            <a:pPr algn="just"/>
            <a:r>
              <a:rPr lang="ru-RU" dirty="0" smtClean="0"/>
              <a:t>Владеть </a:t>
            </a:r>
            <a:r>
              <a:rPr lang="ru-RU" dirty="0" err="1" smtClean="0"/>
              <a:t>ИКТ-компетентностями</a:t>
            </a:r>
            <a:endParaRPr lang="ru-RU" dirty="0" smtClean="0"/>
          </a:p>
          <a:p>
            <a:pPr algn="just"/>
            <a:r>
              <a:rPr lang="ru-RU" dirty="0" smtClean="0"/>
              <a:t>Объективно оценивать знания обучающихся на основе тестирования и других методов контроля в соответствии с реальными возможностями детей;</a:t>
            </a:r>
          </a:p>
          <a:p>
            <a:pPr algn="just"/>
            <a:r>
              <a:rPr lang="ru-RU" dirty="0" smtClean="0"/>
              <a:t>----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Необходимые знания</a:t>
            </a:r>
          </a:p>
          <a:p>
            <a:pPr algn="just"/>
            <a:r>
              <a:rPr lang="ru-RU" dirty="0" smtClean="0"/>
              <a:t>История, теория, закономерности и принципы построения и функционирования образовательных систем, роль и место образования в жизни личности и общества;</a:t>
            </a:r>
          </a:p>
          <a:p>
            <a:pPr algn="just"/>
            <a:r>
              <a:rPr lang="ru-RU" dirty="0" smtClean="0"/>
              <a:t>Пути достижения образовательных результатов и способы оценки результатов обучения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Разрабатывать (осваивать) и применять современные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-педагогические технологии, основанные на знании законов личности и поведения в реальной и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виртуальной среде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Использовать и апробировать специальные подходы к обучению в целях включения в образовательный процесс всех обучающихся, в том числе с особыми потребностями в образовании: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обучающихся, проявивших выдающиеся способности; обучающиеся для которых русский язык не является родным; обучающиеся с ограниченными возможностями здоровья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Знание основных закономерностей развития, стадии и кризисы развития, социализации личности, индикаторы индивидуальных особенностей траекторий жизни,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их возможных девиаций личности, основы  их психодиагностики 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Применение инструментария и методов диагностики и оценки показателей уровня развития ребенка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Владеть специализированными методами психодиагностики личностных характеристик и возрастных особенностей обучающихся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Освоение и применение психолого-педагогических технологий (в том числе инклюзивных), необходимых для адресной работы с различными контингентами учащихся: одаренные дети, социально уязвимые дети, дети, попавшие в трудные жизненные ситуации, дети мигранты, дети сироты, дети с особыми образовательными потребностями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дети с синдромом дефицита внимания 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гиперактивностью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), дети с ограниченными возможностями здоровья, дети с девиациями поведения, дети с зависимостью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Необходима специальная подготовка педагогов в следующих направлениях: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Психологическая диагностика;</a:t>
            </a:r>
          </a:p>
          <a:p>
            <a:r>
              <a:rPr lang="ru-RU" dirty="0" smtClean="0"/>
              <a:t>Инклюзивное образование;</a:t>
            </a:r>
          </a:p>
          <a:p>
            <a:r>
              <a:rPr lang="ru-RU" dirty="0" smtClean="0"/>
              <a:t>Работа с </a:t>
            </a:r>
            <a:r>
              <a:rPr lang="ru-RU" dirty="0" err="1" smtClean="0"/>
              <a:t>девиантными</a:t>
            </a:r>
            <a:r>
              <a:rPr lang="ru-RU" dirty="0" smtClean="0"/>
              <a:t> детьми;</a:t>
            </a:r>
          </a:p>
          <a:p>
            <a:pPr>
              <a:buNone/>
            </a:pPr>
            <a:r>
              <a:rPr lang="ru-RU" dirty="0" smtClean="0"/>
              <a:t>и др.</a:t>
            </a:r>
          </a:p>
          <a:p>
            <a:pPr>
              <a:buNone/>
            </a:pPr>
            <a:r>
              <a:rPr lang="ru-RU" dirty="0" smtClean="0"/>
              <a:t>……</a:t>
            </a:r>
          </a:p>
          <a:p>
            <a:pPr algn="ctr">
              <a:buNone/>
            </a:pPr>
            <a:r>
              <a:rPr lang="ru-RU" b="1" dirty="0" smtClean="0"/>
              <a:t>Персонифицированная модель повышения квалификации педагога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Профессиональная стандартизация в РФ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Обязательное применение профессиональных стандартов планируется ввести ко всем работникам с 2020 </a:t>
            </a:r>
            <a:r>
              <a:rPr lang="ru-RU" dirty="0" smtClean="0"/>
              <a:t>года;</a:t>
            </a:r>
          </a:p>
          <a:p>
            <a:pPr algn="just"/>
            <a:r>
              <a:rPr lang="ru-RU" dirty="0"/>
              <a:t>В ТК появится отдельная статья 195.2, описывающая применение работодателями профстандартов (необходимую квалификацию работников). Они станут обязательными для государственных внебюджетных фондов, государственных и муниципальных учреждений и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297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Основные проблемы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Несоответствие требований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текущей профессиональной деятельности значительного числа педагогов, которые не имеют необходимых знаний и квалификации для осуществления профессиональных действий;</a:t>
            </a:r>
          </a:p>
          <a:p>
            <a:r>
              <a:rPr lang="ru-RU" dirty="0" smtClean="0"/>
              <a:t>Безадресный и </a:t>
            </a:r>
            <a:r>
              <a:rPr lang="ru-RU" dirty="0" err="1" smtClean="0"/>
              <a:t>неперсонифицированный</a:t>
            </a:r>
            <a:r>
              <a:rPr lang="ru-RU" dirty="0" smtClean="0"/>
              <a:t> характер части программ повышения квалификации;</a:t>
            </a:r>
          </a:p>
          <a:p>
            <a:r>
              <a:rPr lang="ru-RU" dirty="0" smtClean="0"/>
              <a:t>Наличием разрыва между содержанием, технологиями и образовательными результатами программ подготовки будущих педагогов, и требованиями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Мероприятия по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Изменения нормативно-правовой базы образовательной организации: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Устав,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должностные инструкции учителей и воспитателей,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коллективный договор,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правила внутреннего трудового распорядка,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об оплате труда,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 стимулирующих выплатах, </a:t>
            </a:r>
            <a:r>
              <a:rPr lang="ru-RU" sz="2800" b="1" dirty="0" err="1" smtClean="0">
                <a:solidFill>
                  <a:srgbClr val="7030A0"/>
                </a:solidFill>
              </a:rPr>
              <a:t>портфолио</a:t>
            </a:r>
            <a:r>
              <a:rPr lang="ru-RU" sz="2800" b="1" dirty="0" smtClean="0">
                <a:solidFill>
                  <a:srgbClr val="7030A0"/>
                </a:solidFill>
              </a:rPr>
              <a:t> учителя, воспитателя и др. </a:t>
            </a:r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Рассмотрение (изучение) содержания профессионального стандарта </a:t>
            </a:r>
            <a:endParaRPr lang="ru-RU" dirty="0" smtClean="0"/>
          </a:p>
          <a:p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r>
              <a:rPr lang="ru-RU" b="1" dirty="0" smtClean="0"/>
              <a:t>Разработка внутриорганизационного стандарта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r>
              <a:rPr lang="ru-RU" b="1" dirty="0" smtClean="0"/>
              <a:t>Разработка и создание условий для реализации  индивидуальной образовательно-методической траектории педагога (что, когда, где, за счет каких ресурсов…).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Рассмотрение (изучение) содержания профессионального стандарта </a:t>
            </a:r>
          </a:p>
          <a:p>
            <a:pPr algn="ctr">
              <a:buNone/>
            </a:pPr>
            <a:endParaRPr lang="ru-RU" b="1" dirty="0" smtClean="0"/>
          </a:p>
          <a:p>
            <a:pPr lvl="0"/>
            <a:r>
              <a:rPr lang="ru-RU" dirty="0" smtClean="0"/>
              <a:t>Проведение педагогического совета «Профессиональный стандарт «Педагог» как инструмент реализации ФГОС»</a:t>
            </a:r>
          </a:p>
          <a:p>
            <a:pPr lvl="0"/>
            <a:r>
              <a:rPr lang="ru-RU" dirty="0" smtClean="0"/>
              <a:t>Изучение содержания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заседаниях МО, кафедр и т.д.</a:t>
            </a:r>
          </a:p>
          <a:p>
            <a:r>
              <a:rPr lang="ru-RU" dirty="0" smtClean="0"/>
              <a:t>Размещение материалов о подготовки образовательной организации к введению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официальном сайте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just"/>
            <a:r>
              <a:rPr lang="ru-RU" dirty="0" smtClean="0"/>
              <a:t>Включение в работу органов государственно-общественного управления образовательной организации вопросов, связанных с введением </a:t>
            </a:r>
            <a:r>
              <a:rPr lang="ru-RU" dirty="0" err="1" smtClean="0"/>
              <a:t>профстандарта</a:t>
            </a:r>
            <a:endParaRPr lang="ru-RU" dirty="0" smtClean="0"/>
          </a:p>
          <a:p>
            <a:pPr algn="just"/>
            <a:r>
              <a:rPr lang="ru-RU" dirty="0" smtClean="0"/>
              <a:t>Создание рабочей группы в рамках управляющего совета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pPr lvl="0"/>
            <a:r>
              <a:rPr lang="ru-RU" i="1" dirty="0" smtClean="0"/>
              <a:t>Устав;</a:t>
            </a:r>
            <a:endParaRPr lang="ru-RU" dirty="0" smtClean="0"/>
          </a:p>
          <a:p>
            <a:pPr lvl="0"/>
            <a:r>
              <a:rPr lang="ru-RU" i="1" dirty="0" smtClean="0"/>
              <a:t> должностные инструкции учителей и воспитателей;</a:t>
            </a:r>
            <a:endParaRPr lang="ru-RU" dirty="0" smtClean="0"/>
          </a:p>
          <a:p>
            <a:pPr lvl="0"/>
            <a:r>
              <a:rPr lang="ru-RU" i="1" dirty="0" smtClean="0"/>
              <a:t> коллективный договор;</a:t>
            </a:r>
            <a:endParaRPr lang="ru-RU" dirty="0" smtClean="0"/>
          </a:p>
          <a:p>
            <a:pPr lvl="0"/>
            <a:r>
              <a:rPr lang="ru-RU" i="1" dirty="0" smtClean="0"/>
              <a:t> правила внутреннего трудового распорядка;</a:t>
            </a:r>
            <a:endParaRPr lang="ru-RU" dirty="0" smtClean="0"/>
          </a:p>
          <a:p>
            <a:pPr lvl="0"/>
            <a:r>
              <a:rPr lang="ru-RU" i="1" dirty="0" smtClean="0"/>
              <a:t> положение об оплате труда;</a:t>
            </a:r>
            <a:endParaRPr lang="ru-RU" dirty="0" smtClean="0"/>
          </a:p>
          <a:p>
            <a:pPr lvl="0"/>
            <a:r>
              <a:rPr lang="ru-RU" i="1" dirty="0" smtClean="0"/>
              <a:t>Заключение трудовых соглашений в формате эффективного контракта</a:t>
            </a:r>
            <a:endParaRPr lang="ru-RU" dirty="0" smtClean="0"/>
          </a:p>
          <a:p>
            <a:pPr lvl="0"/>
            <a:r>
              <a:rPr lang="ru-RU" i="1" dirty="0" smtClean="0"/>
              <a:t>регламент проведения аттестации педагогов на соответствие занимаемой должности;</a:t>
            </a:r>
            <a:endParaRPr lang="ru-RU" dirty="0" smtClean="0"/>
          </a:p>
          <a:p>
            <a:pPr lvl="0"/>
            <a:r>
              <a:rPr lang="ru-RU" i="1" dirty="0" smtClean="0"/>
              <a:t> положение о стимулирующих выплатах, </a:t>
            </a:r>
            <a:r>
              <a:rPr lang="ru-RU" i="1" dirty="0" err="1" smtClean="0"/>
              <a:t>портфолио</a:t>
            </a:r>
            <a:r>
              <a:rPr lang="ru-RU" i="1" dirty="0" smtClean="0"/>
              <a:t> учителя, воспитателя и др.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2015-2018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разработка, апробация и внедрение типовых документов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Подготовка приказа о порядке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r>
              <a:rPr lang="ru-RU" dirty="0" smtClean="0"/>
              <a:t>Внесение изменений в планы (программы) контрольно-диагностической работы ОО</a:t>
            </a:r>
          </a:p>
          <a:p>
            <a:pPr lvl="0"/>
            <a:r>
              <a:rPr lang="ru-RU" dirty="0" smtClean="0"/>
              <a:t>Разработка (или приобретение) инструментария по выявлению соответствия профессиональных компетенций педагогов инвариантной и внутриорганизационной части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Разработка графика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endParaRPr lang="ru-RU" dirty="0" smtClean="0"/>
          </a:p>
          <a:p>
            <a:pPr lvl="0" algn="ctr">
              <a:buNone/>
            </a:pPr>
            <a:r>
              <a:rPr lang="ru-RU" b="1" dirty="0" smtClean="0"/>
              <a:t>2015-2016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 и апробация методики оценки соответствия педагогических работников уровню профессионального стандарта педагога  в процессе аттестации</a:t>
            </a:r>
          </a:p>
          <a:p>
            <a:pPr algn="ctr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pPr lvl="0"/>
            <a:r>
              <a:rPr lang="ru-RU" dirty="0" err="1" smtClean="0"/>
              <a:t>Типологизация</a:t>
            </a:r>
            <a:r>
              <a:rPr lang="ru-RU" dirty="0" smtClean="0"/>
              <a:t> выявленных проблем по результатам внутреннего аудита соответствия профессиональных компетенций педагогов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en-US" dirty="0" smtClean="0"/>
              <a:t>SWOT</a:t>
            </a:r>
            <a:r>
              <a:rPr lang="ru-RU" dirty="0" smtClean="0"/>
              <a:t>-анализа, направленного на определение возможностей решения выявленных проблем за счет внутренних ресурсов ОО и возможностей внешней среды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SWOT-анализ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 — метод стратегического планирования, заключающийся в выявлении факторов внутренней и внешней среды организации и разделении их на четыре категории: </a:t>
            </a:r>
            <a:r>
              <a:rPr lang="ru-RU" b="1" dirty="0" err="1" smtClean="0"/>
              <a:t>S</a:t>
            </a:r>
            <a:r>
              <a:rPr lang="ru-RU" dirty="0" err="1" smtClean="0"/>
              <a:t>trengths</a:t>
            </a:r>
            <a:r>
              <a:rPr lang="ru-RU" dirty="0" smtClean="0"/>
              <a:t> (сильные стороны), </a:t>
            </a:r>
            <a:r>
              <a:rPr lang="ru-RU" b="1" dirty="0" err="1" smtClean="0"/>
              <a:t>W</a:t>
            </a:r>
            <a:r>
              <a:rPr lang="ru-RU" dirty="0" err="1" smtClean="0"/>
              <a:t>eaknesses</a:t>
            </a:r>
            <a:r>
              <a:rPr lang="ru-RU" dirty="0" smtClean="0"/>
              <a:t> (слабые стороны), </a:t>
            </a:r>
            <a:r>
              <a:rPr lang="ru-RU" b="1" dirty="0" err="1" smtClean="0"/>
              <a:t>O</a:t>
            </a:r>
            <a:r>
              <a:rPr lang="ru-RU" dirty="0" err="1" smtClean="0"/>
              <a:t>pportunities</a:t>
            </a:r>
            <a:r>
              <a:rPr lang="ru-RU" dirty="0" smtClean="0"/>
              <a:t> (возможности) и </a:t>
            </a:r>
            <a:r>
              <a:rPr lang="ru-RU" b="1" dirty="0" err="1" smtClean="0"/>
              <a:t>T</a:t>
            </a:r>
            <a:r>
              <a:rPr lang="ru-RU" dirty="0" err="1" smtClean="0"/>
              <a:t>hreats</a:t>
            </a:r>
            <a:r>
              <a:rPr lang="ru-RU" dirty="0" smtClean="0"/>
              <a:t> (угрозы).</a:t>
            </a:r>
          </a:p>
          <a:p>
            <a:r>
              <a:rPr lang="ru-RU" dirty="0" smtClean="0"/>
              <a:t>Сильные (</a:t>
            </a:r>
            <a:r>
              <a:rPr lang="ru-RU" b="1" dirty="0" smtClean="0"/>
              <a:t>S</a:t>
            </a:r>
            <a:r>
              <a:rPr lang="ru-RU" dirty="0" smtClean="0"/>
              <a:t>) и слабые (</a:t>
            </a:r>
            <a:r>
              <a:rPr lang="ru-RU" b="1" dirty="0" smtClean="0"/>
              <a:t>W</a:t>
            </a:r>
            <a:r>
              <a:rPr lang="ru-RU" dirty="0" smtClean="0"/>
              <a:t>) стороны являются факторами </a:t>
            </a:r>
            <a:r>
              <a:rPr lang="ru-RU" b="1" dirty="0" smtClean="0"/>
              <a:t>внутренней среды</a:t>
            </a:r>
            <a:r>
              <a:rPr lang="ru-RU" dirty="0" smtClean="0"/>
              <a:t> объекта анализа, (то есть тем, на что сам объект способен повлиять); возможности (</a:t>
            </a:r>
            <a:r>
              <a:rPr lang="ru-RU" b="1" dirty="0" smtClean="0"/>
              <a:t>O</a:t>
            </a:r>
            <a:r>
              <a:rPr lang="ru-RU" dirty="0" smtClean="0"/>
              <a:t>) и угрозы (</a:t>
            </a:r>
            <a:r>
              <a:rPr lang="ru-RU" b="1" dirty="0" smtClean="0"/>
              <a:t>T</a:t>
            </a:r>
            <a:r>
              <a:rPr lang="ru-RU" dirty="0" smtClean="0"/>
              <a:t>) являются факторами </a:t>
            </a:r>
            <a:r>
              <a:rPr lang="ru-RU" b="1" dirty="0" smtClean="0"/>
              <a:t>внешней среды</a:t>
            </a:r>
            <a:r>
              <a:rPr lang="ru-RU" dirty="0" smtClean="0"/>
              <a:t> (то есть тем, что может повлиять на объект извне и при этом не контролируется объектом)</a:t>
            </a:r>
            <a:r>
              <a:rPr lang="ru-RU" baseline="30000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Constantia"/>
              </a:rPr>
              <a:t>Приказ Минтруда России от 18.10.2013 N 544н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/>
              <a:t>Приказ Минтруда России от 18.10.2013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 (Зарегистрировано в Минюсте России 06.12.2013 N 30550)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Функции рабочей группы по введению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Информационная (</a:t>
            </a:r>
            <a:r>
              <a:rPr lang="ru-RU" dirty="0" smtClean="0"/>
              <a:t>организация обсуждения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, изменений в нормативно-правовой базе организации и т.п.)</a:t>
            </a:r>
          </a:p>
          <a:p>
            <a:r>
              <a:rPr lang="ru-RU" b="1" dirty="0" smtClean="0"/>
              <a:t>аналитическая</a:t>
            </a:r>
            <a:r>
              <a:rPr lang="ru-RU" dirty="0" smtClean="0"/>
              <a:t> (организация анализа и самоанализа деятельности педагога, выявление проблем и потенциала ОО в развитии компетенций педагога)</a:t>
            </a:r>
          </a:p>
          <a:p>
            <a:r>
              <a:rPr lang="ru-RU" b="1" dirty="0" smtClean="0"/>
              <a:t>формирующая</a:t>
            </a:r>
            <a:r>
              <a:rPr lang="ru-RU" dirty="0" smtClean="0"/>
              <a:t> (организация деятельности по развитию трудовых функций педагога, разработка  персонифицированной модели повышения квалификации педагога ОУ); </a:t>
            </a:r>
          </a:p>
          <a:p>
            <a:r>
              <a:rPr lang="ru-RU" b="1" dirty="0" smtClean="0"/>
              <a:t>мониторинговая</a:t>
            </a:r>
            <a:r>
              <a:rPr lang="ru-RU" dirty="0" smtClean="0"/>
              <a:t> (реализация мониторинга деятельности педагога, разработка форм мониторинга, соответствие требованиям Педагогического стандарта).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Стандарт педагога регламентирует: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200" dirty="0" smtClean="0"/>
              <a:t>Трудоустройство;</a:t>
            </a:r>
          </a:p>
          <a:p>
            <a:r>
              <a:rPr lang="ru-RU" sz="3200" dirty="0" smtClean="0"/>
              <a:t>Определение трудовых обязанностей;</a:t>
            </a:r>
          </a:p>
          <a:p>
            <a:r>
              <a:rPr lang="ru-RU" sz="3200" dirty="0" smtClean="0"/>
              <a:t>Аттестация;</a:t>
            </a:r>
          </a:p>
          <a:p>
            <a:r>
              <a:rPr lang="ru-RU" sz="3200" dirty="0" smtClean="0"/>
              <a:t>Оценка  и оплата труда.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Педагогические работники, не имеющие педагогического образования: траектория профессионального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Переподготовка в объеме не менее 250 часов;</a:t>
            </a:r>
          </a:p>
          <a:p>
            <a:r>
              <a:rPr lang="ru-RU" dirty="0" err="1" smtClean="0"/>
              <a:t>Бакалавриат</a:t>
            </a:r>
            <a:r>
              <a:rPr lang="ru-RU" dirty="0" smtClean="0"/>
              <a:t>, магистратура.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6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Аттестация, оплата труда, возможность трудоустройства  будут оцениваться в соответствии с типологией </a:t>
            </a:r>
            <a:r>
              <a:rPr lang="ru-RU" sz="2800" dirty="0" err="1" smtClean="0"/>
              <a:t>педработников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Педагог-бакалавр</a:t>
            </a:r>
            <a:r>
              <a:rPr lang="ru-RU" dirty="0" smtClean="0"/>
              <a:t> (педагогическое образование в объеме </a:t>
            </a:r>
            <a:r>
              <a:rPr lang="ru-RU" dirty="0" err="1" smtClean="0"/>
              <a:t>бакалавриата</a:t>
            </a:r>
            <a:r>
              <a:rPr lang="ru-RU" dirty="0" smtClean="0"/>
              <a:t>, без опыта работы);</a:t>
            </a:r>
          </a:p>
          <a:p>
            <a:pPr algn="just"/>
            <a:r>
              <a:rPr lang="ru-RU" b="1" dirty="0" smtClean="0"/>
              <a:t>Педагог-магистр</a:t>
            </a:r>
            <a:r>
              <a:rPr lang="ru-RU" dirty="0" smtClean="0"/>
              <a:t> (педагогическое образование в объеме магистрата, без опыта работы или опыт до 5 лет);</a:t>
            </a:r>
          </a:p>
          <a:p>
            <a:pPr algn="just"/>
            <a:r>
              <a:rPr lang="ru-RU" b="1" dirty="0" smtClean="0"/>
              <a:t>Педагог-эксперт</a:t>
            </a:r>
            <a:r>
              <a:rPr lang="ru-RU" dirty="0" smtClean="0"/>
              <a:t>  (стаж от 5 лет, требования к портфолио);</a:t>
            </a:r>
          </a:p>
          <a:p>
            <a:pPr algn="just"/>
            <a:r>
              <a:rPr lang="ru-RU" b="1" dirty="0" smtClean="0"/>
              <a:t>Педагог-супервайзер </a:t>
            </a:r>
            <a:r>
              <a:rPr lang="ru-RU" dirty="0" smtClean="0"/>
              <a:t>(ответственный </a:t>
            </a:r>
            <a:r>
              <a:rPr lang="ru-RU" dirty="0"/>
              <a:t>за производительность труда и другие действия </a:t>
            </a:r>
            <a:r>
              <a:rPr lang="ru-RU" dirty="0" smtClean="0"/>
              <a:t>группы педагогических работников. </a:t>
            </a:r>
            <a:r>
              <a:rPr lang="ru-RU" dirty="0"/>
              <a:t>Как правило, супервайзер не имеет права нанимать и увольнять сотрудников, а также не несёт бюджетной ответственности. Супервайзер может быть вовлечён в процесс найма и увольнения сотрудников, а также в бюджетный процесс, однако окончательное решение остаётся за вышестоящим </a:t>
            </a:r>
            <a:r>
              <a:rPr lang="ru-RU" dirty="0" smtClean="0"/>
              <a:t>руководителем).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31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Функции профессионального стандарта педагога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Повышение качества работы педагога в соответствии с требованиями ФГОС;</a:t>
            </a:r>
          </a:p>
          <a:p>
            <a:r>
              <a:rPr lang="ru-RU" dirty="0" smtClean="0"/>
              <a:t>Создание объективных требований к трудовым действиям, знаниям, умениям, необходимому уровню профессионального образования;</a:t>
            </a:r>
          </a:p>
          <a:p>
            <a:r>
              <a:rPr lang="ru-RU" dirty="0" smtClean="0"/>
              <a:t>Определение объема и направления подготовки, переподготовки или повышения квалификации;</a:t>
            </a:r>
          </a:p>
          <a:p>
            <a:r>
              <a:rPr lang="ru-RU" dirty="0" smtClean="0"/>
              <a:t>Объективная связь уровня профессионализма педагога, его должностных обязанностей и условий оплаты труда с результатами профессиональной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2910" y="357166"/>
            <a:ext cx="7643866" cy="12858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Трудовые функции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928802"/>
            <a:ext cx="8215370" cy="22145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500034" y="4643446"/>
            <a:ext cx="8215370" cy="17859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Б. Педагогическая деятельность по проектированию и реализации основных общеобразовательных программ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Характеристика обобщенных трудовых функций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Наименование должностей: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учитель, воспитатель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образованию и обучению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опыту практической деятельности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Особые условия допуска к работе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</TotalTime>
  <Words>1268</Words>
  <Application>Microsoft Office PowerPoint</Application>
  <PresentationFormat>Экран (4:3)</PresentationFormat>
  <Paragraphs>141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    профессиональный стандарт «Педагог»</vt:lpstr>
      <vt:lpstr>Профессиональная стандартизация в РФ </vt:lpstr>
      <vt:lpstr>Приказ Минтруда России от 18.10.2013 N 544н</vt:lpstr>
      <vt:lpstr>Стандарт педагога регламентирует:</vt:lpstr>
      <vt:lpstr> Педагогические работники, не имеющие педагогического образования: траектория профессионального развития</vt:lpstr>
      <vt:lpstr>Аттестация, оплата труда, возможность трудоустройства  будут оцениваться в соответствии с типологией педработников:</vt:lpstr>
      <vt:lpstr>Функции профессионального стандарта педагога</vt:lpstr>
      <vt:lpstr>Презентация PowerPoint</vt:lpstr>
      <vt:lpstr>Характеристика обобщенных трудовых функций</vt:lpstr>
      <vt:lpstr>Трудовая функция</vt:lpstr>
      <vt:lpstr>Общепедагогическая функция. Обучение</vt:lpstr>
      <vt:lpstr>Общепедагогическая функция. Обучение</vt:lpstr>
      <vt:lpstr>Общепедагогическая функция. Обучение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Необходима специальная подготовка педагогов в следующих направлениях:</vt:lpstr>
      <vt:lpstr>Основные проблемы реализации Профстандарта</vt:lpstr>
      <vt:lpstr>Мероприятия по реализации профстандарта в ОУ</vt:lpstr>
      <vt:lpstr>Этапы введения Профстандарта в ОУ</vt:lpstr>
      <vt:lpstr>Этапы введения Профстандарта в ОУ</vt:lpstr>
      <vt:lpstr>Мероприятия введения профстандарта</vt:lpstr>
      <vt:lpstr>Мероприятия введения профстандарта</vt:lpstr>
      <vt:lpstr>Мероприятия введения профстандарта</vt:lpstr>
      <vt:lpstr>Мероприятия по введению профстандарта</vt:lpstr>
      <vt:lpstr>Мероприятия введения профстандарта</vt:lpstr>
      <vt:lpstr>SWOT-анализ</vt:lpstr>
      <vt:lpstr>Функции рабочей группы по введению профстандарта в ОУ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управляющего совета ОУ по поддержке реализации Профессионального стандарта педагога</dc:title>
  <dc:creator>Admin</dc:creator>
  <cp:lastModifiedBy>User</cp:lastModifiedBy>
  <cp:revision>32</cp:revision>
  <dcterms:created xsi:type="dcterms:W3CDTF">2014-11-18T18:30:07Z</dcterms:created>
  <dcterms:modified xsi:type="dcterms:W3CDTF">2021-02-08T06:25:12Z</dcterms:modified>
</cp:coreProperties>
</file>